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8" r:id="rId1"/>
  </p:sldMasterIdLst>
  <p:notesMasterIdLst>
    <p:notesMasterId r:id="rId21"/>
  </p:notesMasterIdLst>
  <p:sldIdLst>
    <p:sldId id="273" r:id="rId2"/>
    <p:sldId id="274" r:id="rId3"/>
    <p:sldId id="280" r:id="rId4"/>
    <p:sldId id="281" r:id="rId5"/>
    <p:sldId id="282" r:id="rId6"/>
    <p:sldId id="283" r:id="rId7"/>
    <p:sldId id="279" r:id="rId8"/>
    <p:sldId id="286" r:id="rId9"/>
    <p:sldId id="296" r:id="rId10"/>
    <p:sldId id="284" r:id="rId11"/>
    <p:sldId id="285" r:id="rId12"/>
    <p:sldId id="297" r:id="rId13"/>
    <p:sldId id="288" r:id="rId14"/>
    <p:sldId id="287" r:id="rId15"/>
    <p:sldId id="289" r:id="rId16"/>
    <p:sldId id="293" r:id="rId17"/>
    <p:sldId id="291" r:id="rId18"/>
    <p:sldId id="295" r:id="rId19"/>
    <p:sldId id="290" r:id="rId20"/>
  </p:sldIdLst>
  <p:sldSz cx="9144000" cy="5143500" type="screen16x9"/>
  <p:notesSz cx="6858000" cy="9144000"/>
  <p:defaultTextStyle>
    <a:defPPr>
      <a:defRPr lang="en-US"/>
    </a:defPPr>
    <a:lvl1pPr marL="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ção Predefinida" id="{AB0A6B0E-E3BD-4578-9D95-A651640A1B58}">
          <p14:sldIdLst>
            <p14:sldId id="273"/>
            <p14:sldId id="274"/>
            <p14:sldId id="280"/>
            <p14:sldId id="281"/>
            <p14:sldId id="282"/>
            <p14:sldId id="283"/>
            <p14:sldId id="279"/>
            <p14:sldId id="286"/>
            <p14:sldId id="296"/>
            <p14:sldId id="284"/>
            <p14:sldId id="285"/>
            <p14:sldId id="297"/>
            <p14:sldId id="288"/>
            <p14:sldId id="287"/>
            <p14:sldId id="289"/>
            <p14:sldId id="293"/>
            <p14:sldId id="291"/>
            <p14:sldId id="295"/>
            <p14:sldId id="29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AD0"/>
    <a:srgbClr val="00B0F0"/>
    <a:srgbClr val="00AA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86"/>
    <p:restoredTop sz="96443"/>
  </p:normalViewPr>
  <p:slideViewPr>
    <p:cSldViewPr snapToGrid="0" snapToObjects="1">
      <p:cViewPr>
        <p:scale>
          <a:sx n="100" d="100"/>
          <a:sy n="100" d="100"/>
        </p:scale>
        <p:origin x="58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png>
</file>

<file path=ppt/media/image3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B6FEE9-89D4-874B-851E-5CC9AE663858}" type="datetimeFigureOut">
              <a:rPr lang="en-US" smtClean="0"/>
              <a:t>1/7/2020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5B3921-F498-564C-8118-52013A72FCF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3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9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783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675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566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457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348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240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132" algn="l" defTabSz="685783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/>
            </a:lvl1pPr>
          </a:lstStyle>
          <a:p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860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251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(2)"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416585" y="2064936"/>
            <a:ext cx="8013709" cy="1231157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1"/>
          </p:nvPr>
        </p:nvSpPr>
        <p:spPr>
          <a:xfrm>
            <a:off x="416585" y="3296093"/>
            <a:ext cx="8013709" cy="1471170"/>
          </a:xfrm>
        </p:spPr>
        <p:txBody>
          <a:bodyPr>
            <a:normAutofit/>
          </a:bodyPr>
          <a:lstStyle>
            <a:lvl1pPr marL="0" indent="0" algn="l">
              <a:buNone/>
              <a:defRPr sz="25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0400" y="489381"/>
            <a:ext cx="1391412" cy="539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954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929771" y="4767263"/>
            <a:ext cx="1382233" cy="2738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25304" y="4767263"/>
            <a:ext cx="3086100" cy="27384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78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5304" y="1369219"/>
            <a:ext cx="395531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1990" y="1369219"/>
            <a:ext cx="3943360" cy="3263504"/>
          </a:xfrm>
        </p:spPr>
        <p:txBody>
          <a:bodyPr/>
          <a:lstStyle/>
          <a:p>
            <a:pPr lvl="0"/>
            <a:r>
              <a:rPr lang="pt-PT"/>
              <a:t>Click to edit Master text styles</a:t>
            </a:r>
          </a:p>
          <a:p>
            <a:pPr lvl="1"/>
            <a:r>
              <a:rPr lang="pt-PT"/>
              <a:t>Second level</a:t>
            </a:r>
          </a:p>
          <a:p>
            <a:pPr lvl="2"/>
            <a:r>
              <a:rPr lang="pt-PT"/>
              <a:t>Third level</a:t>
            </a:r>
          </a:p>
          <a:p>
            <a:pPr lvl="3"/>
            <a:r>
              <a:rPr lang="pt-PT"/>
              <a:t>Fourth level</a:t>
            </a:r>
          </a:p>
          <a:p>
            <a:pPr lvl="4"/>
            <a:r>
              <a:rPr lang="pt-PT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355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15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343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545805"/>
            <a:ext cx="4629150" cy="384998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729602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545805"/>
            <a:ext cx="4629150" cy="384998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PT" dirty="0" err="1"/>
              <a:t>Drag</a:t>
            </a:r>
            <a:r>
              <a:rPr lang="pt-PT" dirty="0"/>
              <a:t> </a:t>
            </a:r>
            <a:r>
              <a:rPr lang="pt-PT" dirty="0" err="1"/>
              <a:t>picture</a:t>
            </a:r>
            <a:r>
              <a:rPr lang="pt-PT" dirty="0"/>
              <a:t> to </a:t>
            </a:r>
            <a:r>
              <a:rPr lang="pt-PT" dirty="0" err="1"/>
              <a:t>placeholder</a:t>
            </a:r>
            <a:r>
              <a:rPr lang="pt-PT" dirty="0"/>
              <a:t> </a:t>
            </a:r>
            <a:r>
              <a:rPr lang="pt-PT" dirty="0" err="1"/>
              <a:t>or</a:t>
            </a:r>
            <a:r>
              <a:rPr lang="pt-PT" dirty="0"/>
              <a:t> </a:t>
            </a:r>
            <a:r>
              <a:rPr lang="pt-PT" dirty="0" err="1"/>
              <a:t>click</a:t>
            </a:r>
            <a:r>
              <a:rPr lang="pt-PT" dirty="0"/>
              <a:t> </a:t>
            </a:r>
            <a:r>
              <a:rPr lang="pt-PT" dirty="0" err="1"/>
              <a:t>icon</a:t>
            </a:r>
            <a:r>
              <a:rPr lang="pt-PT" dirty="0"/>
              <a:t> to </a:t>
            </a:r>
            <a:r>
              <a:rPr lang="pt-PT" dirty="0" err="1"/>
              <a:t>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506514" y="545804"/>
            <a:ext cx="3299942" cy="997245"/>
          </a:xfrm>
        </p:spPr>
        <p:txBody>
          <a:bodyPr anchor="t"/>
          <a:lstStyle>
            <a:lvl1pPr>
              <a:lnSpc>
                <a:spcPct val="110000"/>
              </a:lnSpc>
              <a:defRPr sz="2400"/>
            </a:lvl1pPr>
          </a:lstStyle>
          <a:p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14" y="1665767"/>
            <a:ext cx="3299942" cy="2735974"/>
          </a:xfrm>
        </p:spPr>
        <p:txBody>
          <a:bodyPr>
            <a:normAutofit/>
          </a:bodyPr>
          <a:lstStyle>
            <a:lvl1pPr marL="0" indent="0">
              <a:buNone/>
              <a:defRPr sz="15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088840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Logo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11793" y="1720215"/>
            <a:ext cx="3320415" cy="170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008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5304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title</a:t>
            </a:r>
            <a:r>
              <a:rPr lang="pt-PT" dirty="0"/>
              <a:t> </a:t>
            </a:r>
            <a:r>
              <a:rPr lang="pt-PT" dirty="0" err="1"/>
              <a:t>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5304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dirty="0" err="1"/>
              <a:t>Click</a:t>
            </a:r>
            <a:r>
              <a:rPr lang="pt-PT" dirty="0"/>
              <a:t> to </a:t>
            </a:r>
            <a:r>
              <a:rPr lang="pt-PT" dirty="0" err="1"/>
              <a:t>edit</a:t>
            </a:r>
            <a:r>
              <a:rPr lang="pt-PT" dirty="0"/>
              <a:t> Master </a:t>
            </a:r>
            <a:r>
              <a:rPr lang="pt-PT" dirty="0" err="1"/>
              <a:t>text</a:t>
            </a:r>
            <a:r>
              <a:rPr lang="pt-PT" dirty="0"/>
              <a:t> </a:t>
            </a:r>
            <a:r>
              <a:rPr lang="pt-PT" dirty="0" err="1"/>
              <a:t>styles</a:t>
            </a:r>
            <a:endParaRPr lang="pt-PT" dirty="0"/>
          </a:p>
          <a:p>
            <a:pPr lvl="1"/>
            <a:r>
              <a:rPr lang="pt-PT" dirty="0" err="1"/>
              <a:t>Second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2"/>
            <a:r>
              <a:rPr lang="pt-PT" dirty="0" err="1"/>
              <a:t>Third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3"/>
            <a:r>
              <a:rPr lang="pt-PT" dirty="0" err="1"/>
              <a:t>Fourth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pt-PT" dirty="0"/>
          </a:p>
          <a:p>
            <a:pPr lvl="4"/>
            <a:r>
              <a:rPr lang="pt-PT" dirty="0" err="1"/>
              <a:t>Fifth</a:t>
            </a:r>
            <a:r>
              <a:rPr lang="pt-PT" dirty="0"/>
              <a:t> </a:t>
            </a:r>
            <a:r>
              <a:rPr lang="pt-PT" dirty="0" err="1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08505" y="4767263"/>
            <a:ext cx="140349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304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361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70" r:id="rId2"/>
    <p:sldLayoutId id="2147483660" r:id="rId3"/>
    <p:sldLayoutId id="2147483662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hf sldNum="0" hdr="0" ft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00B0F0"/>
          </a:solidFill>
          <a:latin typeface="Arial" charset="0"/>
          <a:ea typeface="Arial" charset="0"/>
          <a:cs typeface="Arial" charset="0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25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956" y="1657754"/>
            <a:ext cx="9075758" cy="1231157"/>
          </a:xfrm>
        </p:spPr>
        <p:txBody>
          <a:bodyPr>
            <a:normAutofit/>
          </a:bodyPr>
          <a:lstStyle/>
          <a:p>
            <a:pPr algn="ctr"/>
            <a:r>
              <a:rPr lang="pt-PT" sz="4400" dirty="0"/>
              <a:t>Simulação </a:t>
            </a:r>
            <a:r>
              <a:rPr lang="pt-PT" sz="4400" i="1" dirty="0" err="1"/>
              <a:t>Particle</a:t>
            </a:r>
            <a:r>
              <a:rPr lang="pt-PT" sz="4400" i="1" dirty="0"/>
              <a:t> in </a:t>
            </a:r>
            <a:r>
              <a:rPr lang="pt-PT" sz="4400" i="1" dirty="0" err="1"/>
              <a:t>Cell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0957" y="2457893"/>
            <a:ext cx="8013709" cy="1471170"/>
          </a:xfrm>
        </p:spPr>
        <p:txBody>
          <a:bodyPr/>
          <a:lstStyle/>
          <a:p>
            <a:r>
              <a:rPr lang="en-US" dirty="0"/>
              <a:t>Alexandre Barbosa</a:t>
            </a:r>
            <a:r>
              <a:rPr lang="en-US" baseline="30000" dirty="0"/>
              <a:t>1</a:t>
            </a:r>
            <a:r>
              <a:rPr lang="en-US" dirty="0"/>
              <a:t>, Miguel Roldão</a:t>
            </a:r>
            <a:r>
              <a:rPr lang="en-US" baseline="30000" dirty="0"/>
              <a:t>2</a:t>
            </a:r>
            <a:endParaRPr lang="en-US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EC28C446-2780-441E-9603-DA1936E458A2}"/>
              </a:ext>
            </a:extLst>
          </p:cNvPr>
          <p:cNvSpPr/>
          <p:nvPr/>
        </p:nvSpPr>
        <p:spPr>
          <a:xfrm>
            <a:off x="4603213" y="2574109"/>
            <a:ext cx="18473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pt-PT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A642A4DB-3E37-48BE-A750-8AFA1F6F1C24}"/>
              </a:ext>
            </a:extLst>
          </p:cNvPr>
          <p:cNvSpPr txBox="1">
            <a:spLocks/>
          </p:cNvSpPr>
          <p:nvPr/>
        </p:nvSpPr>
        <p:spPr>
          <a:xfrm>
            <a:off x="1038513" y="4720031"/>
            <a:ext cx="10452409" cy="14711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750"/>
              </a:spcBef>
              <a:buFont typeface="Arial" panose="020B0604020202020204" pitchFamily="34" charset="0"/>
              <a:buNone/>
              <a:defRPr sz="25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858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0287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3716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aseline="30000" dirty="0"/>
              <a:t>1</a:t>
            </a:r>
            <a:r>
              <a:rPr lang="en-US" sz="1200" dirty="0"/>
              <a:t> alexandre.barbosa@tecnico.ulisboa.pt, 93362          </a:t>
            </a:r>
            <a:r>
              <a:rPr lang="en-US" sz="1200" baseline="30000" dirty="0"/>
              <a:t>2 </a:t>
            </a:r>
            <a:r>
              <a:rPr lang="en-US" sz="1200" dirty="0"/>
              <a:t>miguel.roldao@tecnico.ulisboa.pt, 93405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FB6C094D-0589-42AC-9FF1-E17C9B48672B}"/>
              </a:ext>
            </a:extLst>
          </p:cNvPr>
          <p:cNvSpPr txBox="1">
            <a:spLocks/>
          </p:cNvSpPr>
          <p:nvPr/>
        </p:nvSpPr>
        <p:spPr>
          <a:xfrm>
            <a:off x="-571603" y="3110336"/>
            <a:ext cx="10349632" cy="10527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685800" rtl="0" eaLnBrk="1" latinLnBrk="0" hangingPunct="1">
              <a:lnSpc>
                <a:spcPct val="110000"/>
              </a:lnSpc>
              <a:spcBef>
                <a:spcPts val="750"/>
              </a:spcBef>
              <a:buFont typeface="Arial" panose="020B0604020202020204" pitchFamily="34" charset="0"/>
              <a:buNone/>
              <a:defRPr sz="25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9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6858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0287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1371600" indent="0" algn="ctr" defTabSz="685800" rtl="0" eaLnBrk="1" latinLnBrk="0" hangingPunct="1">
              <a:lnSpc>
                <a:spcPct val="11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400" dirty="0" err="1"/>
              <a:t>Física</a:t>
            </a:r>
            <a:r>
              <a:rPr lang="en-US" sz="1400" dirty="0"/>
              <a:t> </a:t>
            </a:r>
            <a:r>
              <a:rPr lang="en-US" sz="1400" dirty="0" err="1"/>
              <a:t>Computacional</a:t>
            </a:r>
            <a:endParaRPr lang="en-US" sz="1400" dirty="0"/>
          </a:p>
          <a:p>
            <a:pPr algn="ctr"/>
            <a:r>
              <a:rPr lang="en-US" sz="1400" dirty="0" err="1"/>
              <a:t>Mestrado</a:t>
            </a:r>
            <a:r>
              <a:rPr lang="en-US" sz="1400" dirty="0"/>
              <a:t> </a:t>
            </a:r>
            <a:r>
              <a:rPr lang="en-US" sz="1400" dirty="0" err="1"/>
              <a:t>Integrado</a:t>
            </a:r>
            <a:r>
              <a:rPr lang="en-US" sz="1400" dirty="0"/>
              <a:t> </a:t>
            </a:r>
            <a:r>
              <a:rPr lang="en-US" sz="1400" dirty="0" err="1"/>
              <a:t>em</a:t>
            </a:r>
            <a:r>
              <a:rPr lang="en-US" sz="1400" dirty="0"/>
              <a:t> </a:t>
            </a:r>
            <a:r>
              <a:rPr lang="en-US" sz="1400" dirty="0" err="1"/>
              <a:t>Engenharia</a:t>
            </a:r>
            <a:r>
              <a:rPr lang="en-US" sz="1400" dirty="0"/>
              <a:t> </a:t>
            </a:r>
            <a:r>
              <a:rPr lang="en-US" sz="1400" dirty="0" err="1"/>
              <a:t>Física</a:t>
            </a:r>
            <a:r>
              <a:rPr lang="en-US" sz="1400" dirty="0"/>
              <a:t> </a:t>
            </a:r>
            <a:r>
              <a:rPr lang="en-US" sz="1400" dirty="0" err="1"/>
              <a:t>Tecnológica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455447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72B72-BBE4-4E18-8494-E39861E3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273844"/>
            <a:ext cx="8718696" cy="994172"/>
          </a:xfrm>
        </p:spPr>
        <p:txBody>
          <a:bodyPr>
            <a:normAutofit fontScale="90000"/>
          </a:bodyPr>
          <a:lstStyle/>
          <a:p>
            <a:r>
              <a:rPr lang="pt-PT" dirty="0"/>
              <a:t>Métodos Numéricos: Diferenças Finitas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55A7992-85BA-4036-B3B6-AA297167E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18" t="12403" r="32790" b="23514"/>
          <a:stretch/>
        </p:blipFill>
        <p:spPr>
          <a:xfrm>
            <a:off x="2112334" y="1268016"/>
            <a:ext cx="5110717" cy="3296095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80E8FEF-75A4-4580-8A44-4EC449579605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C7B6CE6-F5D4-43DF-80B9-FB5A9BECC240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72BA1D2-38F8-4FDE-ABF3-D4B0072F7FE2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2437AD1-4308-45E3-A783-F84F751C2345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1C4CF05-F6EE-4ADA-BA4B-6DB084A89D5C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4098890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72B72-BBE4-4E18-8494-E39861E3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273844"/>
            <a:ext cx="8718696" cy="994172"/>
          </a:xfrm>
        </p:spPr>
        <p:txBody>
          <a:bodyPr>
            <a:normAutofit/>
          </a:bodyPr>
          <a:lstStyle/>
          <a:p>
            <a:r>
              <a:rPr lang="pt-PT" dirty="0"/>
              <a:t>Métodos Numéricos: </a:t>
            </a:r>
            <a:r>
              <a:rPr lang="pt-PT" dirty="0" err="1"/>
              <a:t>Runge-Kutta</a:t>
            </a:r>
            <a:r>
              <a:rPr lang="pt-PT" dirty="0"/>
              <a:t> 4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C400979-86FA-4844-848F-85D09FCB8A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75" t="48923" r="14186" b="25306"/>
          <a:stretch/>
        </p:blipFill>
        <p:spPr>
          <a:xfrm>
            <a:off x="2204483" y="1908987"/>
            <a:ext cx="4401880" cy="1325526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C5735DC6-4080-42B3-80BA-5D92B9CC1553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4818E7D-6769-4610-88F4-256C04F7085B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371F7B1-05DF-4516-98C8-E256F4FBF611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053D086-E74E-4AA5-BF6D-086FB6D40AC6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6F0F280-5352-4270-B5FC-EDB4B956DE76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608935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72B72-BBE4-4E18-8494-E39861E36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4" y="273844"/>
            <a:ext cx="8718696" cy="994172"/>
          </a:xfrm>
        </p:spPr>
        <p:txBody>
          <a:bodyPr>
            <a:normAutofit/>
          </a:bodyPr>
          <a:lstStyle/>
          <a:p>
            <a:r>
              <a:rPr lang="pt-PT" dirty="0"/>
              <a:t>Avanço Temporal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C5735DC6-4080-42B3-80BA-5D92B9CC1553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34818E7D-6769-4610-88F4-256C04F7085B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371F7B1-05DF-4516-98C8-E256F4FBF611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053D086-E74E-4AA5-BF6D-086FB6D40AC6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6F0F280-5352-4270-B5FC-EDB4B956DE76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11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0920E432-6F0B-481F-958F-19F0199937D3}"/>
              </a:ext>
            </a:extLst>
          </p:cNvPr>
          <p:cNvSpPr txBox="1"/>
          <p:nvPr/>
        </p:nvSpPr>
        <p:spPr>
          <a:xfrm>
            <a:off x="3771900" y="2072320"/>
            <a:ext cx="1691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err="1">
                <a:latin typeface="Arial" panose="020B0604020202020204" pitchFamily="34" charset="0"/>
                <a:cs typeface="Arial" panose="020B0604020202020204" pitchFamily="34" charset="0"/>
              </a:rPr>
              <a:t>TimeStep</a:t>
            </a:r>
            <a:endParaRPr lang="pt-P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BD6A7B4B-1258-41A4-A172-964F291770E5}"/>
              </a:ext>
            </a:extLst>
          </p:cNvPr>
          <p:cNvSpPr txBox="1"/>
          <p:nvPr/>
        </p:nvSpPr>
        <p:spPr>
          <a:xfrm>
            <a:off x="5073830" y="2629249"/>
            <a:ext cx="1205411" cy="404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err="1">
                <a:latin typeface="Arial" panose="020B0604020202020204" pitchFamily="34" charset="0"/>
                <a:cs typeface="Arial" panose="020B0604020202020204" pitchFamily="34" charset="0"/>
              </a:rPr>
              <a:t>Density</a:t>
            </a:r>
            <a:endParaRPr lang="pt-P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73837EE-BF77-4AC2-9763-CD44DC9CBE16}"/>
              </a:ext>
            </a:extLst>
          </p:cNvPr>
          <p:cNvSpPr txBox="1"/>
          <p:nvPr/>
        </p:nvSpPr>
        <p:spPr>
          <a:xfrm>
            <a:off x="2325189" y="2777490"/>
            <a:ext cx="26212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err="1">
                <a:latin typeface="Arial" panose="020B0604020202020204" pitchFamily="34" charset="0"/>
                <a:cs typeface="Arial" panose="020B0604020202020204" pitchFamily="34" charset="0"/>
              </a:rPr>
              <a:t>Plot_Phase_Space</a:t>
            </a:r>
            <a:endParaRPr lang="pt-P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D2097D4-7ECF-415F-B1CB-E44D36B327FF}"/>
              </a:ext>
            </a:extLst>
          </p:cNvPr>
          <p:cNvSpPr txBox="1"/>
          <p:nvPr/>
        </p:nvSpPr>
        <p:spPr>
          <a:xfrm>
            <a:off x="3660865" y="3574723"/>
            <a:ext cx="1691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 err="1">
                <a:latin typeface="Arial" panose="020B0604020202020204" pitchFamily="34" charset="0"/>
                <a:cs typeface="Arial" panose="020B0604020202020204" pitchFamily="34" charset="0"/>
              </a:rPr>
              <a:t>Poisson</a:t>
            </a:r>
            <a:endParaRPr lang="pt-PT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F9530208-DE88-4395-B83A-E4E0905EAF52}"/>
              </a:ext>
            </a:extLst>
          </p:cNvPr>
          <p:cNvGrpSpPr/>
          <p:nvPr/>
        </p:nvGrpSpPr>
        <p:grpSpPr>
          <a:xfrm>
            <a:off x="4980758" y="2299074"/>
            <a:ext cx="673825" cy="403021"/>
            <a:chOff x="2778578" y="2756274"/>
            <a:chExt cx="673825" cy="403021"/>
          </a:xfrm>
        </p:grpSpPr>
        <p:sp>
          <p:nvSpPr>
            <p:cNvPr id="15" name="Forma livre: Forma 14">
              <a:extLst>
                <a:ext uri="{FF2B5EF4-FFF2-40B4-BE49-F238E27FC236}">
                  <a16:creationId xmlns:a16="http://schemas.microsoft.com/office/drawing/2014/main" id="{4CA3149B-51E5-4C57-8219-EE3AFD36DB86}"/>
                </a:ext>
              </a:extLst>
            </p:cNvPr>
            <p:cNvSpPr/>
            <p:nvPr/>
          </p:nvSpPr>
          <p:spPr>
            <a:xfrm>
              <a:off x="2778578" y="2756274"/>
              <a:ext cx="610144" cy="334635"/>
            </a:xfrm>
            <a:custGeom>
              <a:avLst/>
              <a:gdLst>
                <a:gd name="connsiteX0" fmla="*/ 0 w 1569720"/>
                <a:gd name="connsiteY0" fmla="*/ 0 h 1569720"/>
                <a:gd name="connsiteX1" fmla="*/ 868680 w 1569720"/>
                <a:gd name="connsiteY1" fmla="*/ 236220 h 1569720"/>
                <a:gd name="connsiteX2" fmla="*/ 1424940 w 1569720"/>
                <a:gd name="connsiteY2" fmla="*/ 762000 h 1569720"/>
                <a:gd name="connsiteX3" fmla="*/ 1569720 w 1569720"/>
                <a:gd name="connsiteY3" fmla="*/ 1569720 h 156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9720" h="1569720">
                  <a:moveTo>
                    <a:pt x="0" y="0"/>
                  </a:moveTo>
                  <a:cubicBezTo>
                    <a:pt x="315595" y="54610"/>
                    <a:pt x="631190" y="109220"/>
                    <a:pt x="868680" y="236220"/>
                  </a:cubicBezTo>
                  <a:cubicBezTo>
                    <a:pt x="1106170" y="363220"/>
                    <a:pt x="1308100" y="539750"/>
                    <a:pt x="1424940" y="762000"/>
                  </a:cubicBezTo>
                  <a:cubicBezTo>
                    <a:pt x="1541780" y="984250"/>
                    <a:pt x="1555750" y="1276985"/>
                    <a:pt x="1569720" y="156972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17" name="Triângulo isósceles 16">
              <a:extLst>
                <a:ext uri="{FF2B5EF4-FFF2-40B4-BE49-F238E27FC236}">
                  <a16:creationId xmlns:a16="http://schemas.microsoft.com/office/drawing/2014/main" id="{399D9F26-344B-4D39-9235-E4B263F20410}"/>
                </a:ext>
              </a:extLst>
            </p:cNvPr>
            <p:cNvSpPr/>
            <p:nvPr/>
          </p:nvSpPr>
          <p:spPr>
            <a:xfrm rot="10800000">
              <a:off x="3325041" y="3078606"/>
              <a:ext cx="127362" cy="8068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1740FE16-20B6-43C0-B661-EA3E8118CB28}"/>
              </a:ext>
            </a:extLst>
          </p:cNvPr>
          <p:cNvGrpSpPr/>
          <p:nvPr/>
        </p:nvGrpSpPr>
        <p:grpSpPr>
          <a:xfrm rot="5400000">
            <a:off x="4773824" y="3039780"/>
            <a:ext cx="835150" cy="857798"/>
            <a:chOff x="2778578" y="2756274"/>
            <a:chExt cx="656890" cy="403019"/>
          </a:xfrm>
        </p:grpSpPr>
        <p:sp>
          <p:nvSpPr>
            <p:cNvPr id="20" name="Forma livre: Forma 19">
              <a:extLst>
                <a:ext uri="{FF2B5EF4-FFF2-40B4-BE49-F238E27FC236}">
                  <a16:creationId xmlns:a16="http://schemas.microsoft.com/office/drawing/2014/main" id="{0B1D42B2-3F62-4846-B08E-01578B8A3117}"/>
                </a:ext>
              </a:extLst>
            </p:cNvPr>
            <p:cNvSpPr/>
            <p:nvPr/>
          </p:nvSpPr>
          <p:spPr>
            <a:xfrm>
              <a:off x="2778578" y="2756274"/>
              <a:ext cx="610144" cy="334635"/>
            </a:xfrm>
            <a:custGeom>
              <a:avLst/>
              <a:gdLst>
                <a:gd name="connsiteX0" fmla="*/ 0 w 1569720"/>
                <a:gd name="connsiteY0" fmla="*/ 0 h 1569720"/>
                <a:gd name="connsiteX1" fmla="*/ 868680 w 1569720"/>
                <a:gd name="connsiteY1" fmla="*/ 236220 h 1569720"/>
                <a:gd name="connsiteX2" fmla="*/ 1424940 w 1569720"/>
                <a:gd name="connsiteY2" fmla="*/ 762000 h 1569720"/>
                <a:gd name="connsiteX3" fmla="*/ 1569720 w 1569720"/>
                <a:gd name="connsiteY3" fmla="*/ 1569720 h 156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9720" h="1569720">
                  <a:moveTo>
                    <a:pt x="0" y="0"/>
                  </a:moveTo>
                  <a:cubicBezTo>
                    <a:pt x="315595" y="54610"/>
                    <a:pt x="631190" y="109220"/>
                    <a:pt x="868680" y="236220"/>
                  </a:cubicBezTo>
                  <a:cubicBezTo>
                    <a:pt x="1106170" y="363220"/>
                    <a:pt x="1308100" y="539750"/>
                    <a:pt x="1424940" y="762000"/>
                  </a:cubicBezTo>
                  <a:cubicBezTo>
                    <a:pt x="1541780" y="984250"/>
                    <a:pt x="1555750" y="1276985"/>
                    <a:pt x="1569720" y="156972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 dirty="0"/>
            </a:p>
          </p:txBody>
        </p:sp>
        <p:sp>
          <p:nvSpPr>
            <p:cNvPr id="21" name="Triângulo isósceles 20">
              <a:extLst>
                <a:ext uri="{FF2B5EF4-FFF2-40B4-BE49-F238E27FC236}">
                  <a16:creationId xmlns:a16="http://schemas.microsoft.com/office/drawing/2014/main" id="{1A0E1584-3C78-4663-ABF0-8C97FF2C14D2}"/>
                </a:ext>
              </a:extLst>
            </p:cNvPr>
            <p:cNvSpPr/>
            <p:nvPr/>
          </p:nvSpPr>
          <p:spPr>
            <a:xfrm rot="10800000">
              <a:off x="3341976" y="3083115"/>
              <a:ext cx="93492" cy="76178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049071C-6AE7-4BA5-B7E4-16055E93A054}"/>
              </a:ext>
            </a:extLst>
          </p:cNvPr>
          <p:cNvGrpSpPr/>
          <p:nvPr/>
        </p:nvGrpSpPr>
        <p:grpSpPr>
          <a:xfrm rot="10800000">
            <a:off x="3041624" y="3200140"/>
            <a:ext cx="546463" cy="564464"/>
            <a:chOff x="2778578" y="2756274"/>
            <a:chExt cx="673825" cy="403021"/>
          </a:xfrm>
        </p:grpSpPr>
        <p:sp>
          <p:nvSpPr>
            <p:cNvPr id="23" name="Forma livre: Forma 22">
              <a:extLst>
                <a:ext uri="{FF2B5EF4-FFF2-40B4-BE49-F238E27FC236}">
                  <a16:creationId xmlns:a16="http://schemas.microsoft.com/office/drawing/2014/main" id="{88CDCD8A-CA2F-429E-B5E0-6F6DF9C177D7}"/>
                </a:ext>
              </a:extLst>
            </p:cNvPr>
            <p:cNvSpPr/>
            <p:nvPr/>
          </p:nvSpPr>
          <p:spPr>
            <a:xfrm>
              <a:off x="2778578" y="2756274"/>
              <a:ext cx="610144" cy="334635"/>
            </a:xfrm>
            <a:custGeom>
              <a:avLst/>
              <a:gdLst>
                <a:gd name="connsiteX0" fmla="*/ 0 w 1569720"/>
                <a:gd name="connsiteY0" fmla="*/ 0 h 1569720"/>
                <a:gd name="connsiteX1" fmla="*/ 868680 w 1569720"/>
                <a:gd name="connsiteY1" fmla="*/ 236220 h 1569720"/>
                <a:gd name="connsiteX2" fmla="*/ 1424940 w 1569720"/>
                <a:gd name="connsiteY2" fmla="*/ 762000 h 1569720"/>
                <a:gd name="connsiteX3" fmla="*/ 1569720 w 1569720"/>
                <a:gd name="connsiteY3" fmla="*/ 1569720 h 156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9720" h="1569720">
                  <a:moveTo>
                    <a:pt x="0" y="0"/>
                  </a:moveTo>
                  <a:cubicBezTo>
                    <a:pt x="315595" y="54610"/>
                    <a:pt x="631190" y="109220"/>
                    <a:pt x="868680" y="236220"/>
                  </a:cubicBezTo>
                  <a:cubicBezTo>
                    <a:pt x="1106170" y="363220"/>
                    <a:pt x="1308100" y="539750"/>
                    <a:pt x="1424940" y="762000"/>
                  </a:cubicBezTo>
                  <a:cubicBezTo>
                    <a:pt x="1541780" y="984250"/>
                    <a:pt x="1555750" y="1276985"/>
                    <a:pt x="1569720" y="156972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4" name="Triângulo isósceles 23">
              <a:extLst>
                <a:ext uri="{FF2B5EF4-FFF2-40B4-BE49-F238E27FC236}">
                  <a16:creationId xmlns:a16="http://schemas.microsoft.com/office/drawing/2014/main" id="{AC3CC658-D2F0-43B6-971A-EE2CBDE5531D}"/>
                </a:ext>
              </a:extLst>
            </p:cNvPr>
            <p:cNvSpPr/>
            <p:nvPr/>
          </p:nvSpPr>
          <p:spPr>
            <a:xfrm rot="10800000">
              <a:off x="3325041" y="3078606"/>
              <a:ext cx="127362" cy="80689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3219F212-CA43-47DB-BD8B-857D2C06CE84}"/>
              </a:ext>
            </a:extLst>
          </p:cNvPr>
          <p:cNvGrpSpPr/>
          <p:nvPr/>
        </p:nvGrpSpPr>
        <p:grpSpPr>
          <a:xfrm rot="16200000">
            <a:off x="3103996" y="2170292"/>
            <a:ext cx="582675" cy="707416"/>
            <a:chOff x="2778578" y="2756274"/>
            <a:chExt cx="643488" cy="390405"/>
          </a:xfrm>
        </p:grpSpPr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64EE56ED-7B93-4842-A604-6BC6878343C1}"/>
                </a:ext>
              </a:extLst>
            </p:cNvPr>
            <p:cNvSpPr/>
            <p:nvPr/>
          </p:nvSpPr>
          <p:spPr>
            <a:xfrm>
              <a:off x="2778578" y="2756274"/>
              <a:ext cx="610144" cy="334635"/>
            </a:xfrm>
            <a:custGeom>
              <a:avLst/>
              <a:gdLst>
                <a:gd name="connsiteX0" fmla="*/ 0 w 1569720"/>
                <a:gd name="connsiteY0" fmla="*/ 0 h 1569720"/>
                <a:gd name="connsiteX1" fmla="*/ 868680 w 1569720"/>
                <a:gd name="connsiteY1" fmla="*/ 236220 h 1569720"/>
                <a:gd name="connsiteX2" fmla="*/ 1424940 w 1569720"/>
                <a:gd name="connsiteY2" fmla="*/ 762000 h 1569720"/>
                <a:gd name="connsiteX3" fmla="*/ 1569720 w 1569720"/>
                <a:gd name="connsiteY3" fmla="*/ 1569720 h 1569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9720" h="1569720">
                  <a:moveTo>
                    <a:pt x="0" y="0"/>
                  </a:moveTo>
                  <a:cubicBezTo>
                    <a:pt x="315595" y="54610"/>
                    <a:pt x="631190" y="109220"/>
                    <a:pt x="868680" y="236220"/>
                  </a:cubicBezTo>
                  <a:cubicBezTo>
                    <a:pt x="1106170" y="363220"/>
                    <a:pt x="1308100" y="539750"/>
                    <a:pt x="1424940" y="762000"/>
                  </a:cubicBezTo>
                  <a:cubicBezTo>
                    <a:pt x="1541780" y="984250"/>
                    <a:pt x="1555750" y="1276985"/>
                    <a:pt x="1569720" y="1569720"/>
                  </a:cubicBezTo>
                </a:path>
              </a:pathLst>
            </a:cu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  <p:sp>
          <p:nvSpPr>
            <p:cNvPr id="27" name="Triângulo isósceles 26">
              <a:extLst>
                <a:ext uri="{FF2B5EF4-FFF2-40B4-BE49-F238E27FC236}">
                  <a16:creationId xmlns:a16="http://schemas.microsoft.com/office/drawing/2014/main" id="{E8F85FB9-4D0B-46EC-B33D-F7263646C17F}"/>
                </a:ext>
              </a:extLst>
            </p:cNvPr>
            <p:cNvSpPr/>
            <p:nvPr/>
          </p:nvSpPr>
          <p:spPr>
            <a:xfrm rot="10800000">
              <a:off x="3325041" y="3078606"/>
              <a:ext cx="97025" cy="68073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sp>
        <p:nvSpPr>
          <p:cNvPr id="28" name="Chaveta à esquerda 27">
            <a:extLst>
              <a:ext uri="{FF2B5EF4-FFF2-40B4-BE49-F238E27FC236}">
                <a16:creationId xmlns:a16="http://schemas.microsoft.com/office/drawing/2014/main" id="{29945ACF-3424-4AA1-BC32-D468F3FDFEFA}"/>
              </a:ext>
            </a:extLst>
          </p:cNvPr>
          <p:cNvSpPr/>
          <p:nvPr/>
        </p:nvSpPr>
        <p:spPr>
          <a:xfrm rot="16200000">
            <a:off x="4354214" y="915111"/>
            <a:ext cx="80755" cy="2265259"/>
          </a:xfrm>
          <a:prstGeom prst="leftBrace">
            <a:avLst>
              <a:gd name="adj1" fmla="val 75187"/>
              <a:gd name="adj2" fmla="val 50000"/>
            </a:avLst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89D77E8F-9D6B-4A81-AC6E-6D925C8DA8A7}"/>
              </a:ext>
            </a:extLst>
          </p:cNvPr>
          <p:cNvSpPr txBox="1"/>
          <p:nvPr/>
        </p:nvSpPr>
        <p:spPr>
          <a:xfrm>
            <a:off x="2299093" y="1623050"/>
            <a:ext cx="16916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Eletric_Effect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C524AA4-8AE5-4FE4-80F0-581E90FF4D56}"/>
              </a:ext>
            </a:extLst>
          </p:cNvPr>
          <p:cNvSpPr txBox="1"/>
          <p:nvPr/>
        </p:nvSpPr>
        <p:spPr>
          <a:xfrm>
            <a:off x="4506685" y="1605322"/>
            <a:ext cx="23861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000" dirty="0">
                <a:latin typeface="Arial" panose="020B0604020202020204" pitchFamily="34" charset="0"/>
                <a:cs typeface="Arial" panose="020B0604020202020204" pitchFamily="34" charset="0"/>
              </a:rPr>
              <a:t>CheckBoundaries</a:t>
            </a:r>
          </a:p>
        </p:txBody>
      </p:sp>
    </p:spTree>
    <p:extLst>
      <p:ext uri="{BB962C8B-B14F-4D97-AF65-F5344CB8AC3E}">
        <p14:creationId xmlns:p14="http://schemas.microsoft.com/office/powerpoint/2010/main" val="2925894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B1E2A-338A-4639-BD13-1503A763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763" y="1935004"/>
            <a:ext cx="9590567" cy="994172"/>
          </a:xfrm>
        </p:spPr>
        <p:txBody>
          <a:bodyPr>
            <a:normAutofit/>
          </a:bodyPr>
          <a:lstStyle/>
          <a:p>
            <a:r>
              <a:rPr lang="pt-PT" sz="3200" dirty="0"/>
              <a:t>Caso I: L = 50.0 </a:t>
            </a:r>
            <a:r>
              <a:rPr lang="el-GR" sz="3200" dirty="0"/>
              <a:t>λ</a:t>
            </a:r>
            <a:r>
              <a:rPr lang="pt-PT" sz="3200" baseline="-25000" dirty="0"/>
              <a:t>D</a:t>
            </a:r>
            <a:endParaRPr lang="pt-PT" sz="3200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44B7467-BE06-4F5B-B272-1B08379D211D}"/>
              </a:ext>
            </a:extLst>
          </p:cNvPr>
          <p:cNvSpPr txBox="1"/>
          <p:nvPr/>
        </p:nvSpPr>
        <p:spPr>
          <a:xfrm>
            <a:off x="5707200" y="4820334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72A2777-33CA-44EA-BE5D-72934614F262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024710B-AF1E-4C52-BE49-7B5CE76C4FFC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3583683-8E50-4689-A030-3F9180A3AEC5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57A5143-6452-4D1B-9B12-10A93275CCF1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E80C9E6-7070-44DF-A1B2-B88F6A9DD90C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12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CD0487A8-8016-42BA-8DBE-A0B537174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2099" y="1441880"/>
            <a:ext cx="2881472" cy="2742045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1F6FBA02-A09B-44C9-ADF7-C063F43BA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3178" y="1441879"/>
            <a:ext cx="2856337" cy="2718127"/>
          </a:xfrm>
          <a:prstGeom prst="rect">
            <a:avLst/>
          </a:prstGeom>
        </p:spPr>
      </p:pic>
      <p:pic>
        <p:nvPicPr>
          <p:cNvPr id="24" name="Imagem 23" descr="Uma imagem com pássaro&#10;&#10;Descrição gerada automaticamente">
            <a:extLst>
              <a:ext uri="{FF2B5EF4-FFF2-40B4-BE49-F238E27FC236}">
                <a16:creationId xmlns:a16="http://schemas.microsoft.com/office/drawing/2014/main" id="{8D953A85-AF93-4AFC-B465-3BA0D337B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763" y="1441880"/>
            <a:ext cx="2856336" cy="2718127"/>
          </a:xfrm>
          <a:prstGeom prst="rect">
            <a:avLst/>
          </a:prstGeom>
        </p:spPr>
      </p:pic>
      <p:sp>
        <p:nvSpPr>
          <p:cNvPr id="25" name="Título 1">
            <a:extLst>
              <a:ext uri="{FF2B5EF4-FFF2-40B4-BE49-F238E27FC236}">
                <a16:creationId xmlns:a16="http://schemas.microsoft.com/office/drawing/2014/main" id="{38C4689E-97A1-492F-BC7E-E31C2BE8E068}"/>
              </a:ext>
            </a:extLst>
          </p:cNvPr>
          <p:cNvSpPr txBox="1">
            <a:spLocks/>
          </p:cNvSpPr>
          <p:nvPr/>
        </p:nvSpPr>
        <p:spPr>
          <a:xfrm>
            <a:off x="425303" y="273844"/>
            <a:ext cx="9590567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PT" sz="3200" dirty="0"/>
              <a:t>Simulação da Dinâmica de N = 10</a:t>
            </a:r>
            <a:r>
              <a:rPr lang="pt-PT" sz="3200" baseline="30000" dirty="0"/>
              <a:t>5</a:t>
            </a:r>
            <a:r>
              <a:rPr lang="pt-PT" sz="3200" dirty="0"/>
              <a:t> Partículas</a:t>
            </a:r>
          </a:p>
        </p:txBody>
      </p:sp>
    </p:spTree>
    <p:extLst>
      <p:ext uri="{BB962C8B-B14F-4D97-AF65-F5344CB8AC3E}">
        <p14:creationId xmlns:p14="http://schemas.microsoft.com/office/powerpoint/2010/main" val="4059538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FE68ADF-31A1-445A-A55B-7BA139083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5AF3BA7-7BC6-496B-958B-58830C7D7C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45" t="13781" r="48527" b="21585"/>
          <a:stretch/>
        </p:blipFill>
        <p:spPr>
          <a:xfrm>
            <a:off x="4706679" y="1485905"/>
            <a:ext cx="3693042" cy="3296668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30CA983C-7A75-45B2-A627-09E9A79EFACA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F92456A-A3B6-4194-B8FB-09E6C218736E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CF3C70A-ACE1-4D9A-8A80-0DE7FCCA80A1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9006C90-444A-4611-9654-201E13A2BC7A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B74E20DD-9E1D-4BE5-AE62-15AAB63BA26F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13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08390947-08E9-483A-B566-C624B396C665}"/>
              </a:ext>
            </a:extLst>
          </p:cNvPr>
          <p:cNvSpPr/>
          <p:nvPr/>
        </p:nvSpPr>
        <p:spPr>
          <a:xfrm>
            <a:off x="1262743" y="4459486"/>
            <a:ext cx="84182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332ADA2-4628-4761-9E4E-46444A12A782}"/>
              </a:ext>
            </a:extLst>
          </p:cNvPr>
          <p:cNvSpPr/>
          <p:nvPr/>
        </p:nvSpPr>
        <p:spPr>
          <a:xfrm>
            <a:off x="4533866" y="4450855"/>
            <a:ext cx="84182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95EC7270-6A85-4F7F-BC86-E9A44CC6B9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2306" y="1263397"/>
            <a:ext cx="3224723" cy="3068688"/>
          </a:xfrm>
          <a:prstGeom prst="rect">
            <a:avLst/>
          </a:prstGeom>
        </p:spPr>
      </p:pic>
      <p:grpSp>
        <p:nvGrpSpPr>
          <p:cNvPr id="18" name="Agrupar 17">
            <a:extLst>
              <a:ext uri="{FF2B5EF4-FFF2-40B4-BE49-F238E27FC236}">
                <a16:creationId xmlns:a16="http://schemas.microsoft.com/office/drawing/2014/main" id="{CCF24158-E9C7-457E-B71C-6C3B978922B7}"/>
              </a:ext>
            </a:extLst>
          </p:cNvPr>
          <p:cNvGrpSpPr/>
          <p:nvPr/>
        </p:nvGrpSpPr>
        <p:grpSpPr>
          <a:xfrm>
            <a:off x="1715601" y="4274170"/>
            <a:ext cx="1953634" cy="381915"/>
            <a:chOff x="1403181" y="4274170"/>
            <a:chExt cx="1953634" cy="381915"/>
          </a:xfrm>
        </p:grpSpPr>
        <p:sp>
          <p:nvSpPr>
            <p:cNvPr id="16" name="CaixaDeTexto 15">
              <a:extLst>
                <a:ext uri="{FF2B5EF4-FFF2-40B4-BE49-F238E27FC236}">
                  <a16:creationId xmlns:a16="http://schemas.microsoft.com/office/drawing/2014/main" id="{72B602FC-A849-4724-9EC7-6C8E518E342A}"/>
                </a:ext>
              </a:extLst>
            </p:cNvPr>
            <p:cNvSpPr txBox="1"/>
            <p:nvPr/>
          </p:nvSpPr>
          <p:spPr>
            <a:xfrm>
              <a:off x="1403181" y="4318470"/>
              <a:ext cx="16956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Potencial em </a:t>
              </a:r>
              <a:r>
                <a:rPr lang="pt-PT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</a:t>
              </a:r>
              <a:r>
                <a:rPr lang="pt-PT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= </a:t>
              </a:r>
              <a:r>
                <a:rPr lang="pt-PT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20.0</a:t>
              </a:r>
              <a:r>
                <a:rPr lang="pt-PT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77B8DC1E-C93B-464A-90F8-EC8DC06F90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688" t="70567" r="48527" b="21585"/>
            <a:stretch/>
          </p:blipFill>
          <p:spPr>
            <a:xfrm>
              <a:off x="2942828" y="4274170"/>
              <a:ext cx="413987" cy="381915"/>
            </a:xfrm>
            <a:prstGeom prst="rect">
              <a:avLst/>
            </a:prstGeom>
          </p:spPr>
        </p:pic>
      </p:grpSp>
      <p:sp>
        <p:nvSpPr>
          <p:cNvPr id="21" name="Título 1">
            <a:extLst>
              <a:ext uri="{FF2B5EF4-FFF2-40B4-BE49-F238E27FC236}">
                <a16:creationId xmlns:a16="http://schemas.microsoft.com/office/drawing/2014/main" id="{CBF25B5A-E182-4914-90CC-40D54F89D005}"/>
              </a:ext>
            </a:extLst>
          </p:cNvPr>
          <p:cNvSpPr txBox="1">
            <a:spLocks/>
          </p:cNvSpPr>
          <p:nvPr/>
        </p:nvSpPr>
        <p:spPr>
          <a:xfrm>
            <a:off x="425303" y="273844"/>
            <a:ext cx="9590567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PT" sz="3200" dirty="0"/>
              <a:t>Caso I: L = 50.0 </a:t>
            </a:r>
            <a:r>
              <a:rPr lang="el-GR" sz="3200" dirty="0"/>
              <a:t>λ</a:t>
            </a:r>
            <a:r>
              <a:rPr lang="pt-PT" sz="3200" baseline="-25000" dirty="0"/>
              <a:t>D</a:t>
            </a:r>
            <a:endParaRPr lang="pt-PT" sz="3200" dirty="0"/>
          </a:p>
        </p:txBody>
      </p:sp>
    </p:spTree>
    <p:extLst>
      <p:ext uri="{BB962C8B-B14F-4D97-AF65-F5344CB8AC3E}">
        <p14:creationId xmlns:p14="http://schemas.microsoft.com/office/powerpoint/2010/main" val="3742886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B1E2A-338A-4639-BD13-1503A763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3" y="273844"/>
            <a:ext cx="9590567" cy="994172"/>
          </a:xfrm>
        </p:spPr>
        <p:txBody>
          <a:bodyPr>
            <a:normAutofit/>
          </a:bodyPr>
          <a:lstStyle/>
          <a:p>
            <a:r>
              <a:rPr lang="pt-PT" sz="3200" dirty="0"/>
              <a:t>Caso II: Estabilidade (L &gt; 50.0 </a:t>
            </a:r>
            <a:r>
              <a:rPr lang="el-GR" sz="3200" dirty="0"/>
              <a:t>λ</a:t>
            </a:r>
            <a:r>
              <a:rPr lang="pt-PT" sz="3200" baseline="-25000" dirty="0"/>
              <a:t>D</a:t>
            </a:r>
            <a:r>
              <a:rPr lang="pt-PT" sz="3200" dirty="0"/>
              <a:t>)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EDC42D30-33CB-4C64-8054-28676B826A1C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F08C498-4D81-4FE9-B47C-BDAF8D2F6499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AC66DD9-85E5-4B52-B5FE-1534D1B4ADEB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69BB0E-2446-4784-946C-9C631CFDBE81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B303C84-E452-4E23-9D55-7EC7B68DE4BA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14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52F21E3-7ACC-48AF-93E6-FB8627564D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492" t="20800" r="30000" b="22241"/>
          <a:stretch/>
        </p:blipFill>
        <p:spPr>
          <a:xfrm>
            <a:off x="1233715" y="1357085"/>
            <a:ext cx="2881086" cy="2794000"/>
          </a:xfrm>
          <a:prstGeom prst="rect">
            <a:avLst/>
          </a:prstGeom>
        </p:spPr>
      </p:pic>
      <p:sp>
        <p:nvSpPr>
          <p:cNvPr id="10" name="AutoShape 2">
            <a:extLst>
              <a:ext uri="{FF2B5EF4-FFF2-40B4-BE49-F238E27FC236}">
                <a16:creationId xmlns:a16="http://schemas.microsoft.com/office/drawing/2014/main" id="{05C2BE0B-4EB2-4106-9F72-1717A49D301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PT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0914FAD-2E91-4844-B262-BE150CA112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492" t="20317" r="30000" b="26451"/>
          <a:stretch/>
        </p:blipFill>
        <p:spPr>
          <a:xfrm>
            <a:off x="5263040" y="1355186"/>
            <a:ext cx="2881086" cy="273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494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E44B7467-BE06-4F5B-B272-1B08379D211D}"/>
              </a:ext>
            </a:extLst>
          </p:cNvPr>
          <p:cNvSpPr txBox="1"/>
          <p:nvPr/>
        </p:nvSpPr>
        <p:spPr>
          <a:xfrm>
            <a:off x="5707200" y="4820334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72A2777-33CA-44EA-BE5D-72934614F262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024710B-AF1E-4C52-BE49-7B5CE76C4FFC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3583683-8E50-4689-A030-3F9180A3AEC5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57A5143-6452-4D1B-9B12-10A93275CCF1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E80C9E6-7070-44DF-A1B2-B88F6A9DD90C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15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94DC88D3-C58A-486C-9C9E-EA254539A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161" y="1090805"/>
            <a:ext cx="3550686" cy="337887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6D2FA9B9-4892-4052-BCD6-BB2F206E9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775" y="1090805"/>
            <a:ext cx="3550688" cy="3378880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36540267-C588-4C7B-9DC3-C03CAA00491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54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PT" sz="3200" dirty="0"/>
              <a:t>Caso II: Estabilidade (L &lt; 50.0 </a:t>
            </a:r>
            <a:r>
              <a:rPr lang="el-GR" sz="3200" dirty="0"/>
              <a:t>λ</a:t>
            </a:r>
            <a:r>
              <a:rPr lang="pt-PT" sz="3200" baseline="-25000" dirty="0"/>
              <a:t>D</a:t>
            </a:r>
            <a:r>
              <a:rPr lang="pt-PT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37905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DC42D30-33CB-4C64-8054-28676B826A1C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5F08C498-4D81-4FE9-B47C-BDAF8D2F6499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4AC66DD9-85E5-4B52-B5FE-1534D1B4ADEB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E69BB0E-2446-4784-946C-9C631CFDBE81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B303C84-E452-4E23-9D55-7EC7B68DE4BA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16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9E0B9FA-9E62-45CC-AEA7-4D5C56D8B9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397" t="16931" r="48095" b="55133"/>
          <a:stretch/>
        </p:blipFill>
        <p:spPr>
          <a:xfrm>
            <a:off x="263113" y="1668235"/>
            <a:ext cx="2908258" cy="1724059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317CD3B-B291-4790-AB40-F48E1C6F19B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35" t="50000" r="45952" b="16049"/>
          <a:stretch/>
        </p:blipFill>
        <p:spPr>
          <a:xfrm>
            <a:off x="3265705" y="1423965"/>
            <a:ext cx="3044290" cy="2046179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1334A41-5E7A-41D7-9329-981373EC0D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048" t="31940" r="48492" b="34674"/>
          <a:stretch/>
        </p:blipFill>
        <p:spPr>
          <a:xfrm>
            <a:off x="6109559" y="1424196"/>
            <a:ext cx="2954611" cy="2020620"/>
          </a:xfrm>
          <a:prstGeom prst="rect">
            <a:avLst/>
          </a:prstGeom>
        </p:spPr>
      </p:pic>
      <p:sp>
        <p:nvSpPr>
          <p:cNvPr id="15" name="Título 1">
            <a:extLst>
              <a:ext uri="{FF2B5EF4-FFF2-40B4-BE49-F238E27FC236}">
                <a16:creationId xmlns:a16="http://schemas.microsoft.com/office/drawing/2014/main" id="{F103957D-707D-4D64-85EA-868129C7F00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254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B0F0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pt-PT" sz="3200" dirty="0"/>
              <a:t>Instabilidade</a:t>
            </a:r>
            <a:endParaRPr lang="pt-PT" sz="3200" i="1" dirty="0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7984ACE-7C3D-4585-A8F0-777EEA26BF19}"/>
              </a:ext>
            </a:extLst>
          </p:cNvPr>
          <p:cNvSpPr txBox="1"/>
          <p:nvPr/>
        </p:nvSpPr>
        <p:spPr>
          <a:xfrm>
            <a:off x="1558289" y="3824110"/>
            <a:ext cx="60274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W. E. Drummond, J. H.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Malmberg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M. O’Neil e J. R.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Thompson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Nonlinear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Development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Beam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-Plasma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Instability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”. Em: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pt-PT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Fluids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pt-PT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2242</a:t>
            </a:r>
            <a:r>
              <a:rPr lang="pt-PT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13 (1970).</a:t>
            </a:r>
          </a:p>
        </p:txBody>
      </p:sp>
    </p:spTree>
    <p:extLst>
      <p:ext uri="{BB962C8B-B14F-4D97-AF65-F5344CB8AC3E}">
        <p14:creationId xmlns:p14="http://schemas.microsoft.com/office/powerpoint/2010/main" val="14715200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B1E2A-338A-4639-BD13-1503A763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3" y="273844"/>
            <a:ext cx="9590567" cy="994172"/>
          </a:xfrm>
        </p:spPr>
        <p:txBody>
          <a:bodyPr>
            <a:normAutofit/>
          </a:bodyPr>
          <a:lstStyle/>
          <a:p>
            <a:r>
              <a:rPr lang="pt-PT" sz="3200" dirty="0"/>
              <a:t>Limitações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6E14BAA-FA9C-4CF9-A77B-13314F4977ED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90613CE-0001-4B61-B92C-D71C911F4E51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CAD031-C418-4724-A0A5-9DF652C22613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B57229F-4DF6-43AF-AE34-351DB4930213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E4E4186-530A-4F9A-BDE6-860775B8627D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17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86BC2C62-F68F-4C7D-9DA3-F9018C1E86CA}"/>
              </a:ext>
            </a:extLst>
          </p:cNvPr>
          <p:cNvGrpSpPr/>
          <p:nvPr/>
        </p:nvGrpSpPr>
        <p:grpSpPr>
          <a:xfrm>
            <a:off x="2319745" y="2017752"/>
            <a:ext cx="12000961" cy="1107996"/>
            <a:chOff x="2030185" y="2132951"/>
            <a:chExt cx="12000961" cy="1107996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A1538FFD-FE5C-44A8-8370-D6935AEA421D}"/>
                </a:ext>
              </a:extLst>
            </p:cNvPr>
            <p:cNvSpPr txBox="1"/>
            <p:nvPr/>
          </p:nvSpPr>
          <p:spPr>
            <a:xfrm>
              <a:off x="5131695" y="2132951"/>
              <a:ext cx="8899451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6600" b="1" dirty="0">
                  <a:solidFill>
                    <a:srgbClr val="C00000"/>
                  </a:solidFill>
                </a:rPr>
                <a:t>∞</a:t>
              </a: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C163DBD1-E9E4-43D1-9E91-6336F6126663}"/>
                </a:ext>
              </a:extLst>
            </p:cNvPr>
            <p:cNvSpPr txBox="1"/>
            <p:nvPr/>
          </p:nvSpPr>
          <p:spPr>
            <a:xfrm>
              <a:off x="2030185" y="2183798"/>
              <a:ext cx="889945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sz="4800" b="1" dirty="0">
                  <a:solidFill>
                    <a:srgbClr val="009AD0"/>
                  </a:solidFill>
                </a:rPr>
                <a:t>60        </a:t>
              </a:r>
              <a:r>
                <a:rPr lang="pt-PT" sz="6000" b="1" dirty="0">
                  <a:solidFill>
                    <a:schemeClr val="accent5">
                      <a:lumMod val="50000"/>
                    </a:schemeClr>
                  </a:solidFill>
                </a:rPr>
                <a:t>≠</a:t>
              </a:r>
              <a:endParaRPr lang="pt-PT" sz="4800" b="1" dirty="0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1270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BB1E2A-338A-4639-BD13-1503A763D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303" y="273844"/>
            <a:ext cx="9590567" cy="994172"/>
          </a:xfrm>
        </p:spPr>
        <p:txBody>
          <a:bodyPr>
            <a:normAutofit/>
          </a:bodyPr>
          <a:lstStyle/>
          <a:p>
            <a:r>
              <a:rPr lang="pt-PT" sz="3200" dirty="0"/>
              <a:t>Limitações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A1538FFD-FE5C-44A8-8370-D6935AEA421D}"/>
              </a:ext>
            </a:extLst>
          </p:cNvPr>
          <p:cNvSpPr txBox="1"/>
          <p:nvPr/>
        </p:nvSpPr>
        <p:spPr>
          <a:xfrm>
            <a:off x="678711" y="2083980"/>
            <a:ext cx="88994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800" b="1" dirty="0">
                <a:solidFill>
                  <a:srgbClr val="009AD0"/>
                </a:solidFill>
              </a:rPr>
              <a:t>100000</a:t>
            </a:r>
            <a:r>
              <a:rPr lang="pt-PT" sz="4800" b="1" dirty="0">
                <a:solidFill>
                  <a:srgbClr val="C00000"/>
                </a:solidFill>
              </a:rPr>
              <a:t>0000000000000000000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4F967A9-4DB6-4C1C-B0ED-F5AD2768B61E}"/>
              </a:ext>
            </a:extLst>
          </p:cNvPr>
          <p:cNvSpPr txBox="1"/>
          <p:nvPr/>
        </p:nvSpPr>
        <p:spPr>
          <a:xfrm>
            <a:off x="921486" y="2943331"/>
            <a:ext cx="3147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>
                <a:solidFill>
                  <a:srgbClr val="009AD0"/>
                </a:solidFill>
              </a:rPr>
              <a:t>simulação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F059A35-119A-4D15-A46E-50B01A735ED8}"/>
              </a:ext>
            </a:extLst>
          </p:cNvPr>
          <p:cNvSpPr txBox="1"/>
          <p:nvPr/>
        </p:nvSpPr>
        <p:spPr>
          <a:xfrm>
            <a:off x="4572000" y="2913090"/>
            <a:ext cx="31472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>
                <a:solidFill>
                  <a:srgbClr val="C00000"/>
                </a:solidFill>
              </a:rPr>
              <a:t>realidade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36E14BAA-FA9C-4CF9-A77B-13314F4977ED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90613CE-0001-4B61-B92C-D71C911F4E51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1CAD031-C418-4724-A0A5-9DF652C22613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B57229F-4DF6-43AF-AE34-351DB4930213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E4E4186-530A-4F9A-BDE6-860775B8627D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3040498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tângulo 14">
            <a:extLst>
              <a:ext uri="{FF2B5EF4-FFF2-40B4-BE49-F238E27FC236}">
                <a16:creationId xmlns:a16="http://schemas.microsoft.com/office/drawing/2014/main" id="{345E00E8-4242-4BBD-96D2-C3EDB7A63FEF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Teórica</a:t>
            </a:r>
            <a:endParaRPr lang="en-US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540D372-29C5-4ED9-8F0F-D01391C5D1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95" t="29925" r="33500" b="47111"/>
          <a:stretch/>
        </p:blipFill>
        <p:spPr>
          <a:xfrm>
            <a:off x="329295" y="3017118"/>
            <a:ext cx="4738550" cy="123887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56121AF6-3A82-452F-99B1-D73FC68E0B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33" t="52426" r="40764" b="22073"/>
          <a:stretch/>
        </p:blipFill>
        <p:spPr>
          <a:xfrm>
            <a:off x="5067845" y="2974037"/>
            <a:ext cx="3575795" cy="123887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D4458C8-71E9-4EDE-905C-92700992BC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583" t="58223" r="33917" b="28148"/>
          <a:stretch/>
        </p:blipFill>
        <p:spPr>
          <a:xfrm>
            <a:off x="3070860" y="1669704"/>
            <a:ext cx="3520440" cy="701040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4A200DAC-A61F-4868-A553-18AF7FAB8BE2}"/>
              </a:ext>
            </a:extLst>
          </p:cNvPr>
          <p:cNvSpPr txBox="1"/>
          <p:nvPr/>
        </p:nvSpPr>
        <p:spPr>
          <a:xfrm>
            <a:off x="784860" y="1217354"/>
            <a:ext cx="51130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equação do movimento de um eletrão é: 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8CF14F1C-4083-46D1-8F5D-CAC1C2EB830A}"/>
              </a:ext>
            </a:extLst>
          </p:cNvPr>
          <p:cNvSpPr txBox="1"/>
          <p:nvPr/>
        </p:nvSpPr>
        <p:spPr>
          <a:xfrm>
            <a:off x="784860" y="2574576"/>
            <a:ext cx="511302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partir da Lei de Gauss, obtemos: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5995777-7BA7-4AC1-B523-DE149DC4A79F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B6FC80E-71BD-49DC-844B-5F1839E602DB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1AEE702-CCD9-4A2A-9403-E5A79CE05D98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1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A2DDF088-31EA-4666-8683-E60942A8CF89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7CFAE597-7858-4224-94D2-3F3442B10CE3}"/>
              </a:ext>
            </a:extLst>
          </p:cNvPr>
          <p:cNvSpPr txBox="1"/>
          <p:nvPr/>
        </p:nvSpPr>
        <p:spPr>
          <a:xfrm>
            <a:off x="7525657" y="1895199"/>
            <a:ext cx="184731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6990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Normalização</a:t>
            </a:r>
            <a:endParaRPr lang="en-US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D2585D2-AA08-4993-957C-DE181C5810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167" t="51704" r="9250" b="29333"/>
          <a:stretch/>
        </p:blipFill>
        <p:spPr>
          <a:xfrm>
            <a:off x="1918824" y="1742123"/>
            <a:ext cx="4899660" cy="97536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A06A609-6671-4288-8CE1-E46C80EAA8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54" t="72222" r="31562" b="13611"/>
          <a:stretch/>
        </p:blipFill>
        <p:spPr>
          <a:xfrm>
            <a:off x="1708308" y="2986087"/>
            <a:ext cx="4899660" cy="728663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D0239CC9-6CD2-4436-8490-1A5922322992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422EAC9C-9379-4D88-88EF-CC4EDBE82976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4CC0679-1426-4630-9788-085BDFC8CB14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5ED2DEF-7E7E-4B57-82D2-7964533219E3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48064F9-706F-4CE5-8097-E9F581A31535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2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E0F1C72-0575-464B-A633-7D4A74A178B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3325" t="63976" r="4167" b="26007"/>
          <a:stretch/>
        </p:blipFill>
        <p:spPr>
          <a:xfrm>
            <a:off x="5978805" y="3141671"/>
            <a:ext cx="1143724" cy="515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382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Discretização do Problema</a:t>
            </a:r>
            <a:endParaRPr lang="en-US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5B31146-7CFF-4BFF-A124-DE95BC8F80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66" t="41482" r="4167" b="20741"/>
          <a:stretch/>
        </p:blipFill>
        <p:spPr>
          <a:xfrm>
            <a:off x="1606730" y="1687830"/>
            <a:ext cx="5821680" cy="19431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86F12753-EDA0-4599-B387-20C28461F0E2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7E805A6B-2EA5-4D07-894B-804D504B797B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F4F60C3-1F27-4916-865C-ECE2C21C70F8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E5BAE33-09F4-4F34-989A-2583551354D4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2CC8C132-01A2-4B4C-AD07-D0BF105F244E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3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CAC9513-B9D3-47D7-AE90-422200EEA37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490" t="73254" r="31562" b="13611"/>
          <a:stretch/>
        </p:blipFill>
        <p:spPr>
          <a:xfrm>
            <a:off x="6280004" y="2727868"/>
            <a:ext cx="635339" cy="67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94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72B72-BBE4-4E18-8494-E39861E3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Implementação da Classe PIC</a:t>
            </a:r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17F236EF-F372-466B-A733-FAA42F2E64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55316" y="1268016"/>
            <a:ext cx="8226675" cy="3202384"/>
          </a:xfr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4E28508-4B9B-42F3-BDB3-C17E728437CE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6AE09C9-F232-4F27-8C8A-3B030112257D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61C965F-4DEB-4342-8E7B-4AEA60B88B50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10A48AC-2111-4DCF-96C2-DED7A37729FF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F70A604-61A3-4E21-B248-7F027CB48B08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725355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572B72-BBE4-4E18-8494-E39861E36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i="1" dirty="0"/>
              <a:t>Data </a:t>
            </a:r>
            <a:r>
              <a:rPr lang="pt-PT" i="1" dirty="0" err="1"/>
              <a:t>Members</a:t>
            </a:r>
            <a:r>
              <a:rPr lang="pt-PT" dirty="0"/>
              <a:t> da Classe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F2D7946-DDF7-443D-A6E8-478C8850E874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2A89CF17-D371-48C8-AB8C-9ED2DD9BF6A1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3E11500-FB2F-4591-852D-B90AFB84D747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0656B01-6278-4596-B3BC-B440B3D20157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4382E2C-27C3-4820-A095-48B6965CDC04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5</a:t>
            </a:r>
          </a:p>
        </p:txBody>
      </p:sp>
      <p:pic>
        <p:nvPicPr>
          <p:cNvPr id="11" name="Imagem 10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A316C38C-1A8F-4CE6-BDB5-4C2E51329F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6" y="1397236"/>
            <a:ext cx="8908869" cy="282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03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Condições Fronteira</a:t>
            </a:r>
            <a:endParaRPr lang="en-US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A01AFC3-8D12-4769-BDE8-D989A22677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0" t="57296" r="16503" b="7498"/>
          <a:stretch/>
        </p:blipFill>
        <p:spPr>
          <a:xfrm>
            <a:off x="1269367" y="2051705"/>
            <a:ext cx="6444916" cy="2071049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85852014-3397-4A67-AD1D-FE07BE5BC8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054" t="51404" r="27985" b="36331"/>
          <a:stretch/>
        </p:blipFill>
        <p:spPr>
          <a:xfrm>
            <a:off x="2907181" y="3991537"/>
            <a:ext cx="3013787" cy="46246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FD82655-AB76-46B2-9F5E-ED342666D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70" t="26305" r="30462" b="57388"/>
          <a:stretch/>
        </p:blipFill>
        <p:spPr>
          <a:xfrm>
            <a:off x="2095161" y="1353904"/>
            <a:ext cx="4111256" cy="791156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323B867-FC00-459D-AF49-FA51789BCDF6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BB85D1F5-D772-4273-990E-123A83C31913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86CBFBF-B2D0-4B45-A22F-87773DBB9040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6FDDA67-6481-446D-901B-02A46B845E31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D5BA2B9-41D6-4B70-BB61-41A67E1748A5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2572547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09776-ACAF-4D3E-96A6-956BC2DFC3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219" y="273844"/>
            <a:ext cx="7886700" cy="994172"/>
          </a:xfrm>
        </p:spPr>
        <p:txBody>
          <a:bodyPr/>
          <a:lstStyle/>
          <a:p>
            <a:r>
              <a:rPr lang="pt-PT" dirty="0"/>
              <a:t>Método de Aceitação-Rejeição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5788B37-3653-49B5-B9F6-507818CDB76A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260342E-607C-411D-ACA5-E974F8AD8205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F945600-75A8-47C3-A85C-05F5B2C275FC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0A56FD9-9205-4F64-A4FF-404F9454EAFC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443564-3E6E-45E9-AD8D-A9B25218D1B0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7</a:t>
            </a:r>
          </a:p>
        </p:txBody>
      </p:sp>
      <p:pic>
        <p:nvPicPr>
          <p:cNvPr id="13" name="Imagem 12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E315E5AF-A1DF-40A7-964E-403E1EDC4B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1"/>
          <a:stretch/>
        </p:blipFill>
        <p:spPr>
          <a:xfrm>
            <a:off x="333829" y="1290556"/>
            <a:ext cx="8567283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026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09776-ACAF-4D3E-96A6-956BC2DFC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Distribuição de Velocidades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46ECB29-068F-4313-A893-85DED208B9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15" t="20417" r="15938" b="24167"/>
          <a:stretch/>
        </p:blipFill>
        <p:spPr>
          <a:xfrm>
            <a:off x="678654" y="1310410"/>
            <a:ext cx="3664783" cy="345685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E5788B37-3653-49B5-B9F6-507818CDB76A}"/>
              </a:ext>
            </a:extLst>
          </p:cNvPr>
          <p:cNvSpPr/>
          <p:nvPr/>
        </p:nvSpPr>
        <p:spPr>
          <a:xfrm>
            <a:off x="0" y="4853888"/>
            <a:ext cx="4517570" cy="295473"/>
          </a:xfrm>
          <a:prstGeom prst="rect">
            <a:avLst/>
          </a:prstGeom>
          <a:solidFill>
            <a:srgbClr val="009A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2260342E-607C-411D-ACA5-E974F8AD8205}"/>
              </a:ext>
            </a:extLst>
          </p:cNvPr>
          <p:cNvSpPr/>
          <p:nvPr/>
        </p:nvSpPr>
        <p:spPr>
          <a:xfrm>
            <a:off x="4517570" y="4853887"/>
            <a:ext cx="4632961" cy="307777"/>
          </a:xfrm>
          <a:prstGeom prst="rect">
            <a:avLst/>
          </a:prstGeom>
          <a:solidFill>
            <a:srgbClr val="00A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F945600-75A8-47C3-A85C-05F5B2C275FC}"/>
              </a:ext>
            </a:extLst>
          </p:cNvPr>
          <p:cNvSpPr txBox="1"/>
          <p:nvPr/>
        </p:nvSpPr>
        <p:spPr>
          <a:xfrm>
            <a:off x="1191676" y="483134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Física Computacional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0A56FD9-9205-4F64-A4FF-404F9454EAFC}"/>
              </a:ext>
            </a:extLst>
          </p:cNvPr>
          <p:cNvSpPr txBox="1"/>
          <p:nvPr/>
        </p:nvSpPr>
        <p:spPr>
          <a:xfrm>
            <a:off x="5538704" y="4848767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MEFT </a:t>
            </a:r>
            <a:r>
              <a:rPr lang="pt-PT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pt-PT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Grupo D02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443564-3E6E-45E9-AD8D-A9B25218D1B0}"/>
              </a:ext>
            </a:extLst>
          </p:cNvPr>
          <p:cNvSpPr txBox="1"/>
          <p:nvPr/>
        </p:nvSpPr>
        <p:spPr>
          <a:xfrm>
            <a:off x="8682219" y="4828488"/>
            <a:ext cx="3013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8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9DFAFA5-FF68-46EB-8291-39508851ED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1658" y="1316727"/>
            <a:ext cx="3664784" cy="348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19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1761</TotalTime>
  <Words>338</Words>
  <Application>Microsoft Office PowerPoint</Application>
  <PresentationFormat>Apresentação no Ecrã (16:9)</PresentationFormat>
  <Paragraphs>95</Paragraphs>
  <Slides>19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19</vt:i4>
      </vt:variant>
    </vt:vector>
  </HeadingPairs>
  <TitlesOfParts>
    <vt:vector size="24" baseType="lpstr">
      <vt:lpstr>Arial</vt:lpstr>
      <vt:lpstr>Calibri</vt:lpstr>
      <vt:lpstr>Helvetica</vt:lpstr>
      <vt:lpstr>Times New Roman</vt:lpstr>
      <vt:lpstr>Office Theme</vt:lpstr>
      <vt:lpstr>Simulação Particle in Cell</vt:lpstr>
      <vt:lpstr>Introdução Teórica</vt:lpstr>
      <vt:lpstr>Normalização</vt:lpstr>
      <vt:lpstr>Discretização do Problema</vt:lpstr>
      <vt:lpstr>Implementação da Classe PIC</vt:lpstr>
      <vt:lpstr>Data Members da Classe</vt:lpstr>
      <vt:lpstr>Condições Fronteira</vt:lpstr>
      <vt:lpstr>Método de Aceitação-Rejeição</vt:lpstr>
      <vt:lpstr>Distribuição de Velocidades</vt:lpstr>
      <vt:lpstr>Métodos Numéricos: Diferenças Finitas</vt:lpstr>
      <vt:lpstr>Métodos Numéricos: Runge-Kutta 4</vt:lpstr>
      <vt:lpstr>Avanço Temporal</vt:lpstr>
      <vt:lpstr>Caso I: L = 50.0 λD</vt:lpstr>
      <vt:lpstr>Apresentação do PowerPoint</vt:lpstr>
      <vt:lpstr>Caso II: Estabilidade (L &gt; 50.0 λD)</vt:lpstr>
      <vt:lpstr>Caso II: Estabilidade (L &lt; 50.0 λD)</vt:lpstr>
      <vt:lpstr>Instabilidade</vt:lpstr>
      <vt:lpstr>Limitações</vt:lpstr>
      <vt:lpstr>Limitações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Telma Baptista</dc:creator>
  <cp:lastModifiedBy>Alexandre Barbosa</cp:lastModifiedBy>
  <cp:revision>70</cp:revision>
  <dcterms:created xsi:type="dcterms:W3CDTF">2019-03-08T11:48:52Z</dcterms:created>
  <dcterms:modified xsi:type="dcterms:W3CDTF">2020-01-08T16:56:09Z</dcterms:modified>
</cp:coreProperties>
</file>

<file path=docProps/thumbnail.jpeg>
</file>